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  <p:sldId id="279" r:id="rId26"/>
    <p:sldId id="277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A2B597-A0EE-4EF0-9B35-D397ED66314D}">
  <a:tblStyle styleId="{F6A2B597-A0EE-4EF0-9B35-D397ED663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2058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6" name="Google Shape;456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8" name="Google Shape;458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4" name="Google Shape;484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6" name="Google Shape;486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5" name="Google Shape;495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3" name="Google Shape;50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5" name="Google Shape;50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4" name="Google Shape;514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2" name="Google Shape;52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" name="Google Shape;52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1" name="Google Shape;54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3" name="Google Shape;54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2" name="Google Shape;552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0" name="Google Shape;56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2" name="Google Shape;56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3" name="Google Shape;573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2" name="Google Shape;5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Google Shape;583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4" name="Google Shape;584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5" name="Google Shape;595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4" name="Google Shape;60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6" name="Google Shape;60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7" name="Google Shape;617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6" name="Google Shape;62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8" name="Google Shape;628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0" name="Google Shape;650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3" name="Google Shape;663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3" name="Google Shape;673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5" name="Google Shape;675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3" name="Google Shape;713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3" name="Google Shape;72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5" name="Google Shape;72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6" name="Google Shape;72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8" name="Google Shape;738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8" name="Google Shape;74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0" name="Google Shape;75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5" name="Google Shape;76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6" name="Google Shape;77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3" name="Google Shape;79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4" name="Google Shape;804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5" name="Google Shape;805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6" name="Google Shape;80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1" name="Google Shape;821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2" name="Google Shape;83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4" name="Google Shape;83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9" name="Google Shape;849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9" name="Google Shape;85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0" name="Google Shape;86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1" name="Google Shape;86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0" name="Google Shape;890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2" name="Google Shape;89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0" name="Google Shape;91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1" name="Google Shape;921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2" name="Google Shape;922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3" name="Google Shape;92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4" name="Google Shape;92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1" name="Google Shape;94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2" name="Google Shape;95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4" name="Google Shape;9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5" name="Google Shape;9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2" name="Google Shape;97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5" name="Google Shape;9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87" name="Google Shape;987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3" name="Google Shape;9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6" name="Google Shape;9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9" name="Google Shape;99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1" name="Google Shape;1001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5" name="Google Shape;1005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06" name="Google Shape;10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9" name="Google Shape;100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751475"/>
            <a:ext cx="1828800" cy="407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48950" y="891063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By: Dharani Kumar Krishnan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Vulnerable Password </a:t>
            </a:r>
            <a:endParaRPr/>
          </a:p>
        </p:txBody>
      </p:sp>
      <p:sp>
        <p:nvSpPr>
          <p:cNvPr id="1099" name="Google Shape;1099;p62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2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Hydra: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run a list of common passwords against user Ashton.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Wordlist:</a:t>
            </a:r>
            <a:endParaRPr sz="1200"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 rockyou.txt was used to brute force attack user Aston’s password with Hydra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2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02" name="Google Shape;110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62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05" name="Google Shape;110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6" name="Google Shape;110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62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08" name="Google Shape;110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9" name="Google Shape;110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62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cracked user Ashton’s password with the wordlist.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 into secret_folder that user Ashton had to access to.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“Personal Note” was then found with user Ryan’s credentials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2" name="Google Shape;1112;p62"/>
          <p:cNvPicPr preferRelativeResize="0"/>
          <p:nvPr/>
        </p:nvPicPr>
        <p:blipFill rotWithShape="1">
          <a:blip r:embed="rId3">
            <a:alphaModFix/>
          </a:blip>
          <a:srcRect l="1075" t="9347" r="2072" b="6285"/>
          <a:stretch/>
        </p:blipFill>
        <p:spPr>
          <a:xfrm>
            <a:off x="4893425" y="1480562"/>
            <a:ext cx="3973125" cy="152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2"/>
          <p:cNvPicPr preferRelativeResize="0"/>
          <p:nvPr/>
        </p:nvPicPr>
        <p:blipFill rotWithShape="1">
          <a:blip r:embed="rId4">
            <a:alphaModFix/>
          </a:blip>
          <a:srcRect l="901" t="3016"/>
          <a:stretch/>
        </p:blipFill>
        <p:spPr>
          <a:xfrm>
            <a:off x="4893425" y="3549650"/>
            <a:ext cx="3973124" cy="11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7ED31-3036-45D2-9AA5-924C5F52B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25" y="3029921"/>
            <a:ext cx="4040170" cy="4705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TCP Shell Script</a:t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Metasploit / MSFvenom: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MSFvenom (in Metasploit) to find a PHP reverse TCP shell script, create a shell.php payload and Meterpreter session.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Cadaver: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connect to the Apache server and add shell.php payload.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3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63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63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63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added the PHP reverse TCP payload script (shell.php)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 Meterpreter session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access, more directories on the server and a flag.txt.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3" name="Google Shape;1133;p63"/>
          <p:cNvPicPr preferRelativeResize="0"/>
          <p:nvPr/>
        </p:nvPicPr>
        <p:blipFill rotWithShape="1">
          <a:blip r:embed="rId3">
            <a:alphaModFix/>
          </a:blip>
          <a:srcRect t="6922" b="37339"/>
          <a:stretch/>
        </p:blipFill>
        <p:spPr>
          <a:xfrm>
            <a:off x="4893425" y="1480550"/>
            <a:ext cx="3973124" cy="8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05287-7212-4B7A-B2C1-7AB80D1C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25" y="3368622"/>
            <a:ext cx="3973124" cy="894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8F912-9B57-44FD-BC4E-B8101C3F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951" y="2401305"/>
            <a:ext cx="4018318" cy="9626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2" name="Google Shape;1142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12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48" name="Google Shape;1148;p65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2235175" y="3811325"/>
            <a:ext cx="6220200" cy="74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port scan occured between 17:18 (5:18pm).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62 packets were sent to IP 192.168.1.8 (attacker).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Based on port scan User Agent was a Linux Machine.</a:t>
            </a:r>
            <a:endParaRPr sz="1200" dirty="0"/>
          </a:p>
        </p:txBody>
      </p:sp>
      <p:sp>
        <p:nvSpPr>
          <p:cNvPr id="1151" name="Google Shape;1151;p65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AAF1C-0F46-46B4-AE31-39AAA3DA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" y="599491"/>
            <a:ext cx="9144000" cy="28112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6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>
            <a:spLocks noGrp="1"/>
          </p:cNvSpPr>
          <p:nvPr>
            <p:ph type="subTitle" idx="1"/>
          </p:nvPr>
        </p:nvSpPr>
        <p:spPr>
          <a:xfrm>
            <a:off x="2235175" y="3735125"/>
            <a:ext cx="6878100" cy="994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Requested occurred at 15:21 (3:21 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2 request were made to secret_folder.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 requested was access.log and this secret_folder contained a “Personal Note” with user Ryan’s credentials and how to get to the server.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159" name="Google Shape;1159;p66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69E80-9D14-4E81-B0E9-E9971323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0" y="678136"/>
            <a:ext cx="7695644" cy="29125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67"/>
          <p:cNvSpPr/>
          <p:nvPr/>
        </p:nvSpPr>
        <p:spPr>
          <a:xfrm flipH="1">
            <a:off x="273150" y="1829838"/>
            <a:ext cx="2298600" cy="1900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7"/>
          <p:cNvSpPr txBox="1"/>
          <p:nvPr/>
        </p:nvSpPr>
        <p:spPr>
          <a:xfrm>
            <a:off x="273150" y="1829838"/>
            <a:ext cx="2063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67"/>
          <p:cNvSpPr txBox="1"/>
          <p:nvPr/>
        </p:nvSpPr>
        <p:spPr>
          <a:xfrm>
            <a:off x="228375" y="2326163"/>
            <a:ext cx="22611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19,987 requests were made in the attack.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19984 requests had been made before the attacker </a:t>
            </a:r>
            <a:b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discovered the password.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E8FD3-FF8C-4EC6-9C2A-AA2D4458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08" y="1004835"/>
            <a:ext cx="6307653" cy="3265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65;p67">
            <a:extLst>
              <a:ext uri="{FF2B5EF4-FFF2-40B4-BE49-F238E27FC236}">
                <a16:creationId xmlns:a16="http://schemas.microsoft.com/office/drawing/2014/main" id="{7BCDF3DD-DF75-4631-81E9-1058546EF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algn="l"/>
            <a:r>
              <a:rPr lang="en-US" sz="18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Analysis: </a:t>
            </a:r>
            <a:r>
              <a:rPr lang="en-US" sz="18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Identifying the Reverse Shell</a:t>
            </a: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The reverse shell was identified with the following Kibana script:</a:t>
            </a:r>
            <a:b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○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192.168.1.8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&gt; 0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network.protocol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http.response.body.bytes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80 or 22)</a:t>
            </a:r>
            <a:endParaRPr lang="en-US" sz="12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D2C0CF-74FA-42EC-BE1A-8A8E29B1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" y="1579894"/>
            <a:ext cx="8673881" cy="25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68"/>
          <p:cNvSpPr/>
          <p:nvPr/>
        </p:nvSpPr>
        <p:spPr>
          <a:xfrm flipH="1">
            <a:off x="4572000" y="3290546"/>
            <a:ext cx="4046700" cy="1174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 txBox="1">
            <a:spLocks noGrp="1"/>
          </p:cNvSpPr>
          <p:nvPr>
            <p:ph type="subTitle" idx="1"/>
          </p:nvPr>
        </p:nvSpPr>
        <p:spPr>
          <a:xfrm>
            <a:off x="4472400" y="3784346"/>
            <a:ext cx="4683900" cy="680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136 request were made to the WebDav directory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files requested were payload.php and passwd.dav</a:t>
            </a:r>
            <a:endParaRPr sz="1200" dirty="0"/>
          </a:p>
        </p:txBody>
      </p:sp>
      <p:sp>
        <p:nvSpPr>
          <p:cNvPr id="1179" name="Google Shape;1179;p68"/>
          <p:cNvSpPr txBox="1"/>
          <p:nvPr/>
        </p:nvSpPr>
        <p:spPr>
          <a:xfrm>
            <a:off x="4720229" y="3355346"/>
            <a:ext cx="19362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F3FF4-E51D-4D4C-9BCF-1FB8DA45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60" y="813028"/>
            <a:ext cx="4975139" cy="1976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968FD-82DE-4BA4-89FF-DA57A95D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0" y="855702"/>
            <a:ext cx="3851552" cy="38254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Blue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6" name="Google Shape;1186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port scans?</a:t>
            </a:r>
            <a:endParaRPr b="1" i="1" dirty="0"/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Search criteria:</a:t>
            </a:r>
          </a:p>
          <a:p>
            <a:pPr algn="l"/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192.168.1.105)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443 or 80)</a:t>
            </a:r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Report criteria: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Number of ports accessed per source IP per second.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Alert email and log when &gt; 3 none port 403 or port 80 scans detected at the same timestamp from the same IP occur.</a:t>
            </a:r>
          </a:p>
        </p:txBody>
      </p:sp>
      <p:sp>
        <p:nvSpPr>
          <p:cNvPr id="1193" name="Google Shape;1193;p70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4" name="Google Shape;1194;p7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70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6" name="Google Shape;1196;p70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configurations can be set on the host to mitigate port scans?</a:t>
            </a:r>
            <a:endParaRPr sz="1000"/>
          </a:p>
        </p:txBody>
      </p:sp>
      <p:sp>
        <p:nvSpPr>
          <p:cNvPr id="1198" name="Google Shape;1198;p70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rule in to a firewall or IDS to block any IP address that attempts to access more than 3 ports.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deny list of User Agents to be applied to firewall rules or an IDS.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Close off any ports that are non essential to business.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1" name="Google Shape;1021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3" name="Google Shape;102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4" name="Google Shape;102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26" name="Google Shape;102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7" name="Google Shape;102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04" name="Google Shape;1204;p71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5" name="Google Shape;1205;p71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71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7" name="Google Shape;1207;p71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ubTitle" idx="2"/>
          </p:nvPr>
        </p:nvSpPr>
        <p:spPr>
          <a:xfrm>
            <a:off x="12300" y="1476075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kind of alarm can be set to detect future unauthorized access?</a:t>
            </a:r>
            <a:endParaRPr lang="en"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"get" and </a:t>
            </a:r>
            <a:r>
              <a:rPr lang="en-US" dirty="0" err="1">
                <a:solidFill>
                  <a:schemeClr val="dk1"/>
                </a:solidFill>
              </a:rPr>
              <a:t>user_agent.original</a:t>
            </a:r>
            <a:endParaRPr lang="en-US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:"Mozilla/4.0 (Hydra)"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 :"/</a:t>
            </a:r>
            <a:r>
              <a:rPr lang="en-US" dirty="0" err="1">
                <a:solidFill>
                  <a:schemeClr val="dk1"/>
                </a:solidFill>
              </a:rPr>
              <a:t>company_folders</a:t>
            </a:r>
            <a:r>
              <a:rPr lang="en-US" dirty="0">
                <a:solidFill>
                  <a:schemeClr val="dk1"/>
                </a:solidFill>
              </a:rPr>
              <a:t>/</a:t>
            </a:r>
            <a:r>
              <a:rPr lang="en-US" dirty="0" err="1">
                <a:solidFill>
                  <a:schemeClr val="dk1"/>
                </a:solidFill>
              </a:rPr>
              <a:t>secret_folder</a:t>
            </a:r>
            <a:r>
              <a:rPr lang="en-US" dirty="0">
                <a:solidFill>
                  <a:schemeClr val="dk1"/>
                </a:solidFill>
              </a:rPr>
              <a:t>/" and status :(Error or OK)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Report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Number of times Error (401) response detected in 10 second interval.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threshold would you set to activate this alarm?</a:t>
            </a:r>
            <a:endParaRPr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>
              <a:solidFill>
                <a:schemeClr val="dk1"/>
              </a:solidFill>
            </a:endParaRP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Alert email and log when, on protected files and folders, &gt; 5 Error (401) responses occur at any time OR any OK (200) responses occur from non-trusted IPs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09" name="Google Shape;1209;p71"/>
          <p:cNvSpPr txBox="1">
            <a:spLocks noGrp="1"/>
          </p:cNvSpPr>
          <p:nvPr>
            <p:ph type="subTitle" idx="2"/>
          </p:nvPr>
        </p:nvSpPr>
        <p:spPr>
          <a:xfrm>
            <a:off x="4541675" y="1497103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configuration can be set on the host to block unwanted access?</a:t>
            </a:r>
            <a:endParaRPr b="1" i="1" dirty="0"/>
          </a:p>
        </p:txBody>
      </p:sp>
      <p:sp>
        <p:nvSpPr>
          <p:cNvPr id="1210" name="Google Shape;1210;p71"/>
          <p:cNvSpPr txBox="1">
            <a:spLocks noGrp="1"/>
          </p:cNvSpPr>
          <p:nvPr>
            <p:ph type="subTitle" idx="2"/>
          </p:nvPr>
        </p:nvSpPr>
        <p:spPr>
          <a:xfrm>
            <a:off x="4524288" y="1929648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Modify your configuration file on the host to block</a:t>
            </a:r>
          </a:p>
          <a:p>
            <a:pPr algn="l"/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unwanted access to the “</a:t>
            </a:r>
            <a:r>
              <a:rPr lang="en-US" sz="1000" b="1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” from any IP other</a:t>
            </a:r>
          </a:p>
          <a:p>
            <a:pPr algn="l"/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than those listed and disable </a:t>
            </a:r>
            <a:r>
              <a:rPr lang="en-US" sz="1000" b="1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dir</a:t>
            </a:r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listings:</a:t>
            </a:r>
          </a:p>
          <a:p>
            <a:pPr algn="l"/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Open your </a:t>
            </a:r>
            <a:r>
              <a:rPr lang="en-US" sz="1000" b="1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httpd.conf</a:t>
            </a:r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file:</a:t>
            </a:r>
          </a:p>
          <a:p>
            <a:pPr algn="l"/>
            <a:r>
              <a:rPr lang="it-IT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&gt; nano /etc/httpd/conf/httpd.conf</a:t>
            </a:r>
          </a:p>
          <a:p>
            <a:pPr algn="l"/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* Locate directory section (/var/www/) and set it as follows:</a:t>
            </a:r>
          </a:p>
          <a:p>
            <a:pPr algn="l"/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&lt;Directory /var/www/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company_folders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/&gt;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Order </a:t>
            </a:r>
            <a:r>
              <a:rPr lang="en-CA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allow,deny</a:t>
            </a:r>
            <a:endParaRPr lang="en-CA" sz="1000" b="0" i="0" u="none" strike="noStrike" baseline="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Allow from 192.168.1.1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Allow from 192.168.1.105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Allow from 127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Deny from 192.168.1.90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&lt;/Directory&gt;</a:t>
            </a:r>
            <a:endParaRPr lang="en" sz="10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dk1"/>
                </a:solidFill>
              </a:rPr>
              <a:t>Turn off the directory listing:</a:t>
            </a:r>
            <a:endParaRPr sz="1000" dirty="0">
              <a:solidFill>
                <a:schemeClr val="dk1"/>
              </a:solidFill>
            </a:endParaRPr>
          </a:p>
          <a:p>
            <a:pPr marL="59690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apache2.conf remove “Indexes” from &lt;Directory /var/www/&gt; &lt;/Directory&gt; under “Options”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6" name="Google Shape;1216;p72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kind of alarm can be set to detect future brute force attacks?</a:t>
            </a:r>
            <a:endParaRPr sz="900" b="1" i="1" dirty="0"/>
          </a:p>
          <a:p>
            <a:pPr algn="l"/>
            <a:r>
              <a:rPr lang="en-CA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Search criteria:</a:t>
            </a:r>
          </a:p>
          <a:p>
            <a:pPr algn="l"/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http.request.method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: "get" and 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user_agent.original</a:t>
            </a:r>
            <a:endParaRPr lang="en-US" sz="1000" b="0" i="0" u="none" strike="noStrike" baseline="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:"Mozilla/4.0 (Hydra)" and </a:t>
            </a:r>
            <a:r>
              <a:rPr lang="en-CA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url.path</a:t>
            </a:r>
            <a:endParaRPr lang="en-CA" sz="1000" b="0" i="0" u="none" strike="noStrike" baseline="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:"/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company_folders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/" and status :(Error or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OK)</a:t>
            </a:r>
          </a:p>
          <a:p>
            <a:pPr algn="l"/>
            <a:r>
              <a:rPr lang="en-CA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Report criteria:</a:t>
            </a:r>
          </a:p>
          <a:p>
            <a:pPr algn="l"/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Number of times Error (401) response detected in 10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second interval.</a:t>
            </a:r>
            <a:endParaRPr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" b="1" i="1" dirty="0">
                <a:solidFill>
                  <a:schemeClr val="dk1"/>
                </a:solidFill>
              </a:rPr>
              <a:t>What threshold would you set to 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Alert email and log when, on protected files and folders, &gt; 5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Error (401) responses occur at any time OR any OK (200)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responses occur from non-trusted IPs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ctivate this alarm?</a:t>
            </a:r>
            <a:endParaRPr sz="1100" b="1" i="1" dirty="0"/>
          </a:p>
        </p:txBody>
      </p:sp>
      <p:sp>
        <p:nvSpPr>
          <p:cNvPr id="1217" name="Google Shape;1217;p72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block brute force attacks?</a:t>
            </a:r>
            <a:endParaRPr b="1" i="1"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access list of known IPs and devices to a firewall or IDS. 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dirty="0">
                <a:solidFill>
                  <a:schemeClr val="dk1"/>
                </a:solidFill>
              </a:rPr>
              <a:t>Create a rule to block any traffic returning an excess amount of 401 response codes.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dirty="0">
                <a:solidFill>
                  <a:schemeClr val="dk1"/>
                </a:solidFill>
              </a:rPr>
              <a:t>Lockout an account with an excess amount of bad logins.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dirty="0">
                <a:solidFill>
                  <a:schemeClr val="dk1"/>
                </a:solidFill>
              </a:rPr>
              <a:t>Add IPs or devices to a deny list if they are creating an excessive amount of traffic.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dirty="0">
                <a:solidFill>
                  <a:schemeClr val="dk1"/>
                </a:solidFill>
              </a:rPr>
              <a:t>Set up Fail2ban in the fail2ban.conf and jail.conf files found in /etc folder.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19" name="Google Shape;1219;p72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72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2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28" name="Google Shape;1228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023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access to this directory?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Alarms can be set off when: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*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: *</a:t>
            </a:r>
            <a:r>
              <a:rPr lang="en-US" dirty="0" err="1">
                <a:solidFill>
                  <a:schemeClr val="dk1"/>
                </a:solidFill>
              </a:rPr>
              <a:t>webdav</a:t>
            </a:r>
            <a:r>
              <a:rPr lang="en-US" dirty="0">
                <a:solidFill>
                  <a:schemeClr val="dk1"/>
                </a:solidFill>
              </a:rPr>
              <a:t>* and </a:t>
            </a:r>
            <a:r>
              <a:rPr lang="en-US" dirty="0" err="1">
                <a:solidFill>
                  <a:schemeClr val="dk1"/>
                </a:solidFill>
              </a:rPr>
              <a:t>source.ip</a:t>
            </a:r>
            <a:r>
              <a:rPr lang="en-US" dirty="0">
                <a:solidFill>
                  <a:schemeClr val="dk1"/>
                </a:solidFill>
              </a:rPr>
              <a:t>: (not 192.168.1.150 or 192.168.1.1)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Alert email and log when requests are made, on protected files and folders, from non-trusted IPs</a:t>
            </a:r>
            <a:endParaRPr lang="en-US" dirty="0"/>
          </a:p>
        </p:txBody>
      </p:sp>
      <p:sp>
        <p:nvSpPr>
          <p:cNvPr id="1229" name="Google Shape;1229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5570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control access?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73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1" name="Google Shape;1231;p73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3" name="Google Shape;1233;p73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2"/>
          </p:nvPr>
        </p:nvSpPr>
        <p:spPr>
          <a:xfrm>
            <a:off x="4465475" y="2047275"/>
            <a:ext cx="4690800" cy="2713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algn="l"/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Modify your configuration file on the host to block</a:t>
            </a:r>
          </a:p>
          <a:p>
            <a:pPr algn="l"/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unwanted access to the “</a:t>
            </a:r>
            <a:r>
              <a:rPr lang="en-US" sz="1000" b="1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webdav</a:t>
            </a:r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” from any IP other</a:t>
            </a:r>
          </a:p>
          <a:p>
            <a:pPr algn="l"/>
            <a:r>
              <a:rPr lang="en-CA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than those listed:</a:t>
            </a:r>
          </a:p>
          <a:p>
            <a:pPr algn="l"/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Open your </a:t>
            </a:r>
            <a:r>
              <a:rPr lang="en-US" sz="1000" b="1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httpd.conf</a:t>
            </a:r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file:</a:t>
            </a:r>
          </a:p>
          <a:p>
            <a:pPr algn="l"/>
            <a:r>
              <a:rPr lang="it-IT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&gt; nano /etc/httpd/conf/httpd.conf</a:t>
            </a:r>
          </a:p>
          <a:p>
            <a:pPr algn="l"/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Locate directory section (/var/www/) and set it as follows: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&lt;Directory /var/www/</a:t>
            </a:r>
            <a:r>
              <a:rPr lang="en-CA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webdav</a:t>
            </a:r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/&gt;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Order </a:t>
            </a:r>
            <a:r>
              <a:rPr lang="en-CA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allow,deny</a:t>
            </a:r>
            <a:endParaRPr lang="en-CA" sz="1000" b="0" i="0" u="none" strike="noStrike" baseline="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Allow from 192.168.1.1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Allow from 192.168.1.105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Allow from 127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Deny from all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&lt;/Directory&gt;</a:t>
            </a:r>
            <a:endParaRPr sz="10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908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file uploads?</a:t>
            </a:r>
            <a:endParaRPr b="1" i="1" dirty="0"/>
          </a:p>
          <a:p>
            <a:pPr algn="l"/>
            <a:r>
              <a:rPr lang="en-CA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Search criteria:</a:t>
            </a:r>
          </a:p>
          <a:p>
            <a:pPr algn="l"/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http.request.method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: “put” and 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url.path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*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webdav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* and</a:t>
            </a:r>
          </a:p>
          <a:p>
            <a:pPr algn="l"/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</a:t>
            </a:r>
            <a:r>
              <a:rPr lang="en-US" sz="10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192.168.1.1 or 192.168.1.105)</a:t>
            </a:r>
          </a:p>
          <a:p>
            <a:pPr algn="l"/>
            <a:r>
              <a:rPr lang="en-US" sz="1000" b="1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NOTE: Also Reverse Shell Signature for Consideration of</a:t>
            </a:r>
          </a:p>
          <a:p>
            <a:pPr algn="l"/>
            <a:r>
              <a:rPr lang="en-CA" sz="1000" b="1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Reverse Shell Detection:</a:t>
            </a:r>
          </a:p>
          <a:p>
            <a:pPr algn="l"/>
            <a:r>
              <a:rPr lang="en-US" sz="1000" b="0" i="1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sz="10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sz="1000" b="0" i="1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sz="10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192.168.1.1</a:t>
            </a:r>
          </a:p>
          <a:p>
            <a:pPr algn="l"/>
            <a:r>
              <a:rPr lang="en-US" sz="10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or 192.168.1.105) and </a:t>
            </a:r>
            <a:r>
              <a:rPr lang="en-US" sz="1000" b="0" i="1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sz="10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&gt; 0 and</a:t>
            </a:r>
          </a:p>
          <a:p>
            <a:pPr algn="l"/>
            <a:r>
              <a:rPr lang="en-US" sz="1000" b="0" i="1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network.protocol</a:t>
            </a:r>
            <a:r>
              <a:rPr lang="en-US" sz="10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*) and </a:t>
            </a:r>
            <a:r>
              <a:rPr lang="en-US" sz="1000" b="0" i="1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http.response.body.bytes</a:t>
            </a:r>
            <a:r>
              <a:rPr lang="en-US" sz="10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</a:t>
            </a:r>
          </a:p>
          <a:p>
            <a:pPr algn="l"/>
            <a:r>
              <a:rPr lang="en-US" sz="10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*) and </a:t>
            </a:r>
            <a:r>
              <a:rPr lang="en-US" sz="1000" b="0" i="1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source.port</a:t>
            </a:r>
            <a:r>
              <a:rPr lang="en-US" sz="10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80 or 22)</a:t>
            </a:r>
          </a:p>
          <a:p>
            <a:pPr algn="l">
              <a:lnSpc>
                <a:spcPct val="100000"/>
              </a:lnSpc>
            </a:pPr>
            <a:r>
              <a:rPr lang="en-CA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Report criteria: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Count directory “put” method from non-trusted IPs</a:t>
            </a:r>
            <a:r>
              <a:rPr lang="en-US" sz="1800" b="0" i="0" u="none" strike="noStrike" baseline="0" dirty="0">
                <a:latin typeface="Roboto-Regular"/>
              </a:rPr>
              <a:t>.</a:t>
            </a:r>
          </a:p>
          <a:p>
            <a:pPr algn="l"/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Alert email and log when “put” request methods are made,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on protected folders, from non-trusted IPs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6416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What configuration can be set on the host to block file uploads?</a:t>
            </a:r>
            <a:endParaRPr sz="1400"/>
          </a:p>
        </p:txBody>
      </p:sp>
      <p:sp>
        <p:nvSpPr>
          <p:cNvPr id="1242" name="Google Shape;1242;p74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3" name="Google Shape;1243;p74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74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5" name="Google Shape;1245;p74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74"/>
          <p:cNvSpPr txBox="1">
            <a:spLocks noGrp="1"/>
          </p:cNvSpPr>
          <p:nvPr>
            <p:ph type="subTitle" idx="2"/>
          </p:nvPr>
        </p:nvSpPr>
        <p:spPr>
          <a:xfrm>
            <a:off x="4466800" y="2132775"/>
            <a:ext cx="4690800" cy="3009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algn="l"/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Modify your configuration file on the host to block</a:t>
            </a:r>
          </a:p>
          <a:p>
            <a:pPr algn="l"/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unwanted access to the “</a:t>
            </a:r>
            <a:r>
              <a:rPr lang="en-US" sz="1000" b="1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” from any IP</a:t>
            </a:r>
          </a:p>
          <a:p>
            <a:pPr algn="l"/>
            <a:r>
              <a:rPr lang="en-CA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other than those listed:</a:t>
            </a:r>
          </a:p>
          <a:p>
            <a:pPr algn="l"/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Open your </a:t>
            </a:r>
            <a:r>
              <a:rPr lang="en-US" sz="1000" b="1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httpd.conf</a:t>
            </a:r>
            <a:r>
              <a:rPr lang="en-US" sz="10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file:</a:t>
            </a:r>
          </a:p>
          <a:p>
            <a:pPr algn="l"/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&gt; nano /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/httpd/conf/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httpd.conf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(location may vary)</a:t>
            </a:r>
          </a:p>
          <a:p>
            <a:pPr algn="l"/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Locate directory section (/var/www/) and set it as follows: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&lt;Directory /var/www/</a:t>
            </a:r>
            <a:r>
              <a:rPr lang="en-CA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webdav</a:t>
            </a:r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/&gt;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Order </a:t>
            </a:r>
            <a:r>
              <a:rPr lang="en-CA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allow,deny</a:t>
            </a:r>
            <a:endParaRPr lang="en-CA" sz="1000" b="0" i="0" u="none" strike="noStrike" baseline="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Allow from 192.168.1.1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Allow from 192.168.1.105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Allow from 127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Deny from all</a:t>
            </a:r>
          </a:p>
          <a:p>
            <a:pPr algn="l"/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&lt;</a:t>
            </a:r>
            <a:r>
              <a:rPr lang="en-US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LimitExcept</a:t>
            </a:r>
            <a:r>
              <a:rPr lang="en-US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GET POST HEAD&gt;deny from all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&lt;/</a:t>
            </a:r>
            <a:r>
              <a:rPr lang="en-CA" sz="10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LimitExcept</a:t>
            </a:r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</a:p>
          <a:p>
            <a:pPr algn="l"/>
            <a:r>
              <a:rPr lang="en-CA" sz="10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&lt;/Directory&gt;</a:t>
            </a:r>
            <a:endParaRPr sz="10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F2B97C4-F79F-4B97-A476-99ED5D764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Google Shape;1184;p69">
            <a:extLst>
              <a:ext uri="{FF2B5EF4-FFF2-40B4-BE49-F238E27FC236}">
                <a16:creationId xmlns:a16="http://schemas.microsoft.com/office/drawing/2014/main" id="{41841805-809F-4E3C-B162-2F0E844D8B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92" y="149737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85;p69">
            <a:extLst>
              <a:ext uri="{FF2B5EF4-FFF2-40B4-BE49-F238E27FC236}">
                <a16:creationId xmlns:a16="http://schemas.microsoft.com/office/drawing/2014/main" id="{95ACD54C-EA67-491B-8E4B-CA2BC76D2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152" y="1688365"/>
            <a:ext cx="8929695" cy="75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Takeaways</a:t>
            </a:r>
            <a:endParaRPr sz="3200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6672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5DE6-AD98-4AF6-99AC-B4B3B3A0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C5C43B-0FF7-4921-90E1-825D329DA18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01772" y="1730884"/>
            <a:ext cx="3515898" cy="144123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RED TEAM: </a:t>
            </a:r>
          </a:p>
          <a:p>
            <a:r>
              <a:rPr lang="en-US" dirty="0"/>
              <a:t>● Opened Port 80 </a:t>
            </a:r>
          </a:p>
          <a:p>
            <a:r>
              <a:rPr lang="en-US" dirty="0"/>
              <a:t>● Accessed Sensitive Files </a:t>
            </a:r>
          </a:p>
          <a:p>
            <a:r>
              <a:rPr lang="en-US" dirty="0"/>
              <a:t>● Brute-Forced to Gain Access </a:t>
            </a:r>
          </a:p>
          <a:p>
            <a:r>
              <a:rPr lang="en-US" dirty="0"/>
              <a:t>● Un-hashed Password to Gain Access and Inject a Shell Script</a:t>
            </a:r>
            <a:endParaRPr lang="en-C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FAD158-9C24-4D3A-B351-BFE87F3D750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480148" y="1730884"/>
            <a:ext cx="4298400" cy="1151290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BLUE TEAM: </a:t>
            </a:r>
          </a:p>
          <a:p>
            <a:r>
              <a:rPr lang="en-US" dirty="0"/>
              <a:t>● Identified Port Scan </a:t>
            </a:r>
          </a:p>
          <a:p>
            <a:r>
              <a:rPr lang="en-US" dirty="0"/>
              <a:t>● Found Request for Hidden Directory </a:t>
            </a:r>
          </a:p>
          <a:p>
            <a:r>
              <a:rPr lang="en-US" dirty="0"/>
              <a:t>● Uncovered the Brute Force Attack </a:t>
            </a:r>
          </a:p>
          <a:p>
            <a:r>
              <a:rPr lang="en-US" dirty="0"/>
              <a:t>● Found the </a:t>
            </a:r>
            <a:r>
              <a:rPr lang="en-US" dirty="0" err="1"/>
              <a:t>WebDav</a:t>
            </a:r>
            <a:r>
              <a:rPr lang="en-US" dirty="0"/>
              <a:t> Connection 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CDA5A-1005-4561-8548-1AC77CB48617}"/>
              </a:ext>
            </a:extLst>
          </p:cNvPr>
          <p:cNvSpPr txBox="1"/>
          <p:nvPr/>
        </p:nvSpPr>
        <p:spPr>
          <a:xfrm>
            <a:off x="820957" y="719697"/>
            <a:ext cx="7957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As a company, it is important to think, not if a security breach will occur, but when.</a:t>
            </a:r>
            <a:endParaRPr lang="en-CA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0AA6A-BFBD-412D-9CAD-752CEEBD7209}"/>
              </a:ext>
            </a:extLst>
          </p:cNvPr>
          <p:cNvSpPr txBox="1"/>
          <p:nvPr/>
        </p:nvSpPr>
        <p:spPr>
          <a:xfrm>
            <a:off x="266979" y="3346586"/>
            <a:ext cx="8563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Continuous monitoring and communication between the security team and the employees will ensure swift response and prevention to attacks.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10524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46" name="Google Shape;1046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85FE6-C41F-48A3-B05F-9AF169D5EA08}"/>
              </a:ext>
            </a:extLst>
          </p:cNvPr>
          <p:cNvSpPr txBox="1"/>
          <p:nvPr/>
        </p:nvSpPr>
        <p:spPr>
          <a:xfrm>
            <a:off x="7001501" y="682753"/>
            <a:ext cx="18542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lang="en-CA"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Address Range: 192.168.1.0/24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Netmask: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255.255.255.0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Gateway: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</a:t>
            </a:r>
            <a:r>
              <a:rPr lang="en-CA" sz="1100" dirty="0">
                <a:solidFill>
                  <a:schemeClr val="dk1"/>
                </a:solidFill>
              </a:rPr>
              <a:t>Windows XP/7/2008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Red vs Blue-VM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 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Kali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Kali-VM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ELK-VM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Capstone-VM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B4D4B-1211-4472-AAED-3897BC31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6" y="802857"/>
            <a:ext cx="610552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0" name="Google Shape;1060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67" name="Google Shape;1067;p59"/>
          <p:cNvGraphicFramePr/>
          <p:nvPr>
            <p:extLst>
              <p:ext uri="{D42A27DB-BD31-4B8C-83A1-F6EECF244321}">
                <p14:modId xmlns:p14="http://schemas.microsoft.com/office/powerpoint/2010/main" val="867580910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Host Machine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10 Hyper-V gateway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1 (Capstone)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running the vulnerable Apache web server.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SEIM the Elastic Search, Logstash, Kibana.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1"/>
          </p:nvPr>
        </p:nvSpPr>
        <p:spPr>
          <a:xfrm>
            <a:off x="-14800" y="675975"/>
            <a:ext cx="8800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4" name="Google Shape;1074;p60"/>
          <p:cNvGraphicFramePr/>
          <p:nvPr>
            <p:extLst>
              <p:ext uri="{D42A27DB-BD31-4B8C-83A1-F6EECF244321}">
                <p14:modId xmlns:p14="http://schemas.microsoft.com/office/powerpoint/2010/main" val="1422089702"/>
              </p:ext>
            </p:extLst>
          </p:nvPr>
        </p:nvGraphicFramePr>
        <p:xfrm>
          <a:off x="307025" y="1201900"/>
          <a:ext cx="8554800" cy="356594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197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Directory List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is a web server function that displays the directory contents when there is no index file in a specific website directory or when the function is left on.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is dangerous to leave this function turned on because it leads to information disclosure on the web server. Ex. exposed folder structures and files.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in this case is when a wordlist is used against a user to guess/submit many passwords in order to find ultimately find the password that belongs to a user. 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used a Brute Force Attack which allowed them to crack and gain user Ashton’s password.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TCP Shell Script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Executable file (payload) that can be uploaded to the web server.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was able to upload a PHP reverse shell script using WebDav to gain access to the web server to then execute it.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1"/>
          </p:nvPr>
        </p:nvSpPr>
        <p:spPr>
          <a:xfrm>
            <a:off x="-14800" y="675975"/>
            <a:ext cx="8800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4" name="Google Shape;1074;p60"/>
          <p:cNvGraphicFramePr/>
          <p:nvPr>
            <p:extLst>
              <p:ext uri="{D42A27DB-BD31-4B8C-83A1-F6EECF244321}">
                <p14:modId xmlns:p14="http://schemas.microsoft.com/office/powerpoint/2010/main" val="3258316219"/>
              </p:ext>
            </p:extLst>
          </p:nvPr>
        </p:nvGraphicFramePr>
        <p:xfrm>
          <a:off x="307025" y="1201900"/>
          <a:ext cx="8554800" cy="246869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197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easily gathered via publicly accessible server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corporate server exposes a lot of information about employees and network resources.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info can be used to make attacks easier, as usernames are based on first names of employees.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CA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enabled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enabled without any protection against brute force attack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Upon exploitation, an adversary may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upoload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/modify files, threatening the integrity of its content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76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Webserver Directory Listing</a:t>
            </a:r>
            <a:endParaRPr/>
          </a:p>
        </p:txBody>
      </p:sp>
      <p:sp>
        <p:nvSpPr>
          <p:cNvPr id="1080" name="Google Shape;1080;p61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1"/>
          <p:cNvSpPr txBox="1"/>
          <p:nvPr/>
        </p:nvSpPr>
        <p:spPr>
          <a:xfrm>
            <a:off x="3941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ifconfig: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discover the Kali Linux machine IP to then discover the subnet.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Nmap: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scan all IPs on the network (knowing the subnet from ifconfig) to return machines and services running.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2" name="Google Shape;1082;p61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083" name="Google Shape;108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4" name="Google Shape;108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61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086" name="Google Shape;108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7" name="Google Shape;108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61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089" name="Google Shape;108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0" name="Google Shape;109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61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Apache server located at 192.168.1.105.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list of directories on the Apache server in the Nmap result.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open ports of 22 and 80.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EA7A4-EDC0-4082-8B0C-048D4D5B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13" y="1421383"/>
            <a:ext cx="3585712" cy="3422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2192</Words>
  <Application>Microsoft Office PowerPoint</Application>
  <PresentationFormat>On-screen Show (16:9)</PresentationFormat>
  <Paragraphs>303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Roboto Thin</vt:lpstr>
      <vt:lpstr>Roboto-Regular</vt:lpstr>
      <vt:lpstr>Roboto Black</vt:lpstr>
      <vt:lpstr>Roboto Medium</vt:lpstr>
      <vt:lpstr>Roboto</vt:lpstr>
      <vt:lpstr>Arial</vt:lpstr>
      <vt:lpstr>Roboto Light</vt:lpstr>
      <vt:lpstr>Simple Light</vt:lpstr>
      <vt:lpstr>Capstone Engagement Assessment, Analysis,  and Hardening of a Vulnerable System  By: Dharani Kumar Krishnan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</vt:lpstr>
      <vt:lpstr>Exploitation: Webserver Directory Listing</vt:lpstr>
      <vt:lpstr>Exploitation: Vulnerable Password </vt:lpstr>
      <vt:lpstr>Exploitation: PHP Reverse TCP Shell Script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Identifying the Reverse Shell  The reverse shell was identified with the following Kibana script: ○ source.ip: 192.168.1.105 and destination.ip: 192.168.1.8 and destination.port &gt; 0 and network.protocol: (not *) and http.response.body.bytes : (not *) and source.port: (not 80 or 22)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Takeaways</vt:lpstr>
      <vt:lpstr>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  By: Dharani Kumar Krishnan</dc:title>
  <cp:lastModifiedBy>DharaniKumar Krishnan</cp:lastModifiedBy>
  <cp:revision>20</cp:revision>
  <dcterms:modified xsi:type="dcterms:W3CDTF">2021-05-20T23:25:09Z</dcterms:modified>
</cp:coreProperties>
</file>